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28270-08EF-45CD-9512-DE6C661561AC}" v="1" dt="2026-06-07T08:10:41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4640" autoAdjust="0"/>
  </p:normalViewPr>
  <p:slideViewPr>
    <p:cSldViewPr snapToGrid="0">
      <p:cViewPr varScale="1">
        <p:scale>
          <a:sx n="68" d="100"/>
          <a:sy n="68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272D8-7042-4A3C-9B00-F6D5CEC5A496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EB006-90E2-438D-8D9C-3F7CC880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3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B006-90E2-438D-8D9C-3F7CC880E7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20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F4A88-C1E5-B472-016B-A7C10B0BA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8A318-5F96-AF1A-4606-964B9DA9B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D97F0-2866-B033-F54A-7B55F533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8B987-9BCD-2585-2312-1432C233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9A5C7-7F2A-36C8-DD3A-E1B7505C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237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5E133-4413-8321-26D1-24EF0D0C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3E644-71BF-AD15-1F88-922299258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E67DC-34A7-D821-7C93-5F9521CDE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C306D-0BCE-F71E-F665-BB781B86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99608-7222-0417-9EB5-A23705AA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95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826BE5-EB6B-0C30-257B-CD7312B53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0AF6F-BC02-A3ED-6595-3FB73DF7D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A9149-F7FC-3C36-6CB3-10C71563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D9B30-4806-85E9-D34D-61ACAF874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4855C-8FD9-940A-AC6F-62E92311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71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5CE5-2481-6B0D-E563-C459968B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6CD4D-7A25-3EC4-4E2C-463B140B6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EC1BD-3303-76EB-EA67-517324F1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B8713-2EDE-A37F-1A2A-48AA8286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EE639-F9DD-4A55-21D7-7FF5EFBB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11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6F9F-B07E-154B-C9F6-9118492F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3B08A-5746-FF04-6007-D8FC89551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0D3D6-F410-37AE-9EC7-63EE982F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16314-EF40-30FA-588E-23F6CCA5C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65DB3-4E0C-5C67-2C8F-A3D5AF7E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56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59DB-7906-7E0B-93C9-21DFF951F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84E23-B915-012E-DE21-3E8C55818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6D7AF-6EFF-FBF4-C8D3-EC7E9DB74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BC649-7DAF-F5A4-6E4F-6D478A624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66D31-EB4E-CEA8-CA03-39D7A4747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40DBC-B07F-4669-2710-DC0730F9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3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D8CB5-BDD1-EDB3-E5B9-1B761EB2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20CD-C2CA-B417-4DEB-BF4FAF0E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6B38E-57CB-078E-C962-C75DD7F1F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26696-BE68-521B-8187-F6AA7327B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6400D-E95A-AACC-36F5-F1F4B139D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5A662-35D6-EF84-04CE-7F865376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5E136-5EB1-4BA9-9470-882687ACC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E3D65-8258-C76D-7D00-6808C7E9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37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E0E40-6628-B12E-AC03-DB717076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D4CF4F-769B-5C2E-0320-2DFF2FAE9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8692B-E6E6-387D-BF06-9A1898DF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D63B7-2582-1E7D-FB48-733A9694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E37AC-A7D8-496A-D914-1E4001D9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6E576-1BF6-8B83-218C-F98CA206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38CF-4B7C-F1A5-F3D2-4B405744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7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2711-7114-9E86-B2EF-82901153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57ED-5698-AC02-76CF-B7719AE36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618A3-064A-6023-F934-CDE4C725C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347B8-E59A-AE7A-DF0E-6AF2596F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69125-5198-B4B5-D179-7A20FEC8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0A27A-21DD-3ED1-96A3-E4FC2871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34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A954-524C-A72A-EE63-FB182C54F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6BC67-D02B-1921-8E65-D8CA55C9A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FAA00-0FE5-EB88-540B-3834405F4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01F8E-0AFC-6310-38A5-B40259D4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E396B-70B3-F516-15CC-22CA43B2F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7D100-7DF8-17E3-12CE-ABA9930F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03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41AA0F-D37B-5178-AB0F-D6B0A080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14F24-7A6B-EF98-A5FD-FAEF9A3FC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56C15-564D-6290-AE59-35B133BF2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A16E1-54EF-4FFC-BA1A-71B64A1B354C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C1D31-94A3-C42E-CEE7-61DE14AD6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BDA66-81B7-8993-BEB3-E737EE1F4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FB358-91E9-4692-9E93-7D00A3565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52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3860-A863-9A1B-C509-DB46483F0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2B0C2-3BD3-FBBC-11DF-748FB4C8D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Hessian background Stock Photos, Royalty Free Hessian ...">
            <a:extLst>
              <a:ext uri="{FF2B5EF4-FFF2-40B4-BE49-F238E27FC236}">
                <a16:creationId xmlns:a16="http://schemas.microsoft.com/office/drawing/2014/main" id="{9C4EDD01-E20C-A147-37DA-78AA68F2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inen Hessian Fabric Texture Background Stock Photo, Picture And Royalty  Free Image. Image 23745823.">
            <a:extLst>
              <a:ext uri="{FF2B5EF4-FFF2-40B4-BE49-F238E27FC236}">
                <a16:creationId xmlns:a16="http://schemas.microsoft.com/office/drawing/2014/main" id="{E747AB1B-9A72-B758-C060-7A6C2D2A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08"/>
            <a:ext cx="12192000" cy="75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AC436-0B9B-BC4F-FD85-DF982BBEAB01}"/>
              </a:ext>
            </a:extLst>
          </p:cNvPr>
          <p:cNvSpPr/>
          <p:nvPr/>
        </p:nvSpPr>
        <p:spPr>
          <a:xfrm>
            <a:off x="221655" y="12622"/>
            <a:ext cx="12223283" cy="56169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latin typeface="SAF print" panose="02000603000000000000" pitchFamily="50" charset="0"/>
                <a:ea typeface="SAF print" panose="02000603000000000000" pitchFamily="50" charset="0"/>
              </a:rPr>
              <a:t>Welcome to Reception</a:t>
            </a:r>
          </a:p>
          <a:p>
            <a:r>
              <a:rPr lang="en-US" sz="48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Cohort </a:t>
            </a:r>
            <a:r>
              <a:rPr lang="en-US" sz="4800" b="1" dirty="0">
                <a:ln w="38100">
                  <a:solidFill>
                    <a:schemeClr val="tx1"/>
                  </a:solidFill>
                  <a:prstDash val="solid"/>
                </a:ln>
                <a:latin typeface="SAF print" panose="02000603000000000000" pitchFamily="50" charset="0"/>
                <a:ea typeface="SAF print" panose="02000603000000000000" pitchFamily="50" charset="0"/>
              </a:rPr>
              <a:t>2026-27</a:t>
            </a:r>
          </a:p>
          <a:p>
            <a:pPr algn="ctr"/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  <a:p>
            <a:pPr algn="ctr"/>
            <a:endParaRPr lang="en-US" sz="5400" b="1" dirty="0">
              <a:ln w="38100">
                <a:solidFill>
                  <a:schemeClr val="tx1"/>
                </a:solidFill>
                <a:prstDash val="solid"/>
              </a:ln>
              <a:latin typeface="SAF print" panose="02000603000000000000" pitchFamily="50" charset="0"/>
              <a:ea typeface="SAF print" panose="02000603000000000000" pitchFamily="50" charset="0"/>
            </a:endParaRPr>
          </a:p>
          <a:p>
            <a:pPr algn="ctr"/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  <a:p>
            <a:pPr algn="ctr"/>
            <a:endParaRPr lang="en-US" sz="5400" b="1" dirty="0">
              <a:ln w="38100">
                <a:solidFill>
                  <a:schemeClr val="tx1"/>
                </a:solidFill>
                <a:prstDash val="solid"/>
              </a:ln>
              <a:latin typeface="SAF print" panose="02000603000000000000" pitchFamily="50" charset="0"/>
              <a:ea typeface="SAF print" panose="02000603000000000000" pitchFamily="50" charset="0"/>
            </a:endParaRPr>
          </a:p>
          <a:p>
            <a:pPr algn="r"/>
            <a:endParaRPr lang="en-US" sz="3500" b="1" i="1" dirty="0">
              <a:ln w="38100">
                <a:solidFill>
                  <a:schemeClr val="tx1"/>
                </a:solidFill>
                <a:prstDash val="solid"/>
              </a:ln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pic>
        <p:nvPicPr>
          <p:cNvPr id="7" name="Picture 14" descr="May be an image of child, standing and outdoors">
            <a:extLst>
              <a:ext uri="{FF2B5EF4-FFF2-40B4-BE49-F238E27FC236}">
                <a16:creationId xmlns:a16="http://schemas.microsoft.com/office/drawing/2014/main" id="{49CB43D2-9FF4-C16B-1BE6-D432D683A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r="-4" b="20678"/>
          <a:stretch/>
        </p:blipFill>
        <p:spPr bwMode="auto">
          <a:xfrm>
            <a:off x="3370382" y="1669211"/>
            <a:ext cx="3144376" cy="3144376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ay be an image of child and outdoors">
            <a:extLst>
              <a:ext uri="{FF2B5EF4-FFF2-40B4-BE49-F238E27FC236}">
                <a16:creationId xmlns:a16="http://schemas.microsoft.com/office/drawing/2014/main" id="{474111E6-0861-ED87-DE50-EE49E6EF0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" b="10690"/>
          <a:stretch/>
        </p:blipFill>
        <p:spPr bwMode="auto">
          <a:xfrm>
            <a:off x="8913576" y="-68712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y be an image of child and indoor">
            <a:extLst>
              <a:ext uri="{FF2B5EF4-FFF2-40B4-BE49-F238E27FC236}">
                <a16:creationId xmlns:a16="http://schemas.microsoft.com/office/drawing/2014/main" id="{7E5D3518-DCA6-2DFD-E7AA-ADE53D024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496"/>
          <a:stretch/>
        </p:blipFill>
        <p:spPr bwMode="auto"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r Alexander Fleming Primary School – News and Information for Parents and  Carers">
            <a:extLst>
              <a:ext uri="{FF2B5EF4-FFF2-40B4-BE49-F238E27FC236}">
                <a16:creationId xmlns:a16="http://schemas.microsoft.com/office/drawing/2014/main" id="{E22295F5-2F81-6EE9-F327-0FE6B7CA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845" y="233708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o photo description available.">
            <a:extLst>
              <a:ext uri="{FF2B5EF4-FFF2-40B4-BE49-F238E27FC236}">
                <a16:creationId xmlns:a16="http://schemas.microsoft.com/office/drawing/2014/main" id="{D8B85F8B-D1BC-FBD3-04AE-2E4D7903B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3" r="-2" b="8945"/>
          <a:stretch/>
        </p:blipFill>
        <p:spPr bwMode="auto">
          <a:xfrm>
            <a:off x="6287263" y="942030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group of children sitting on the floor playing a game&#10;&#10;Description automatically generated with medium confidence">
            <a:extLst>
              <a:ext uri="{FF2B5EF4-FFF2-40B4-BE49-F238E27FC236}">
                <a16:creationId xmlns:a16="http://schemas.microsoft.com/office/drawing/2014/main" id="{B0C81FCA-D186-2C87-F647-9A933C6C12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" b="3"/>
          <a:stretch/>
        </p:blipFill>
        <p:spPr>
          <a:xfrm>
            <a:off x="6287703" y="2630347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204BE8-F575-9C58-E0AD-E5C774F7C14F}"/>
              </a:ext>
            </a:extLst>
          </p:cNvPr>
          <p:cNvSpPr/>
          <p:nvPr/>
        </p:nvSpPr>
        <p:spPr>
          <a:xfrm>
            <a:off x="4626785" y="5762966"/>
            <a:ext cx="72913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F print" panose="02000603000000000000"/>
              </a:rPr>
              <a:t>‘The start of a wonderful journey . . .’</a:t>
            </a:r>
          </a:p>
        </p:txBody>
      </p:sp>
    </p:spTree>
    <p:extLst>
      <p:ext uri="{BB962C8B-B14F-4D97-AF65-F5344CB8AC3E}">
        <p14:creationId xmlns:p14="http://schemas.microsoft.com/office/powerpoint/2010/main" val="357114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3860-A863-9A1B-C509-DB46483F0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2B0C2-3BD3-FBBC-11DF-748FB4C8D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Hessian background Stock Photos, Royalty Free Hessian ...">
            <a:extLst>
              <a:ext uri="{FF2B5EF4-FFF2-40B4-BE49-F238E27FC236}">
                <a16:creationId xmlns:a16="http://schemas.microsoft.com/office/drawing/2014/main" id="{9C4EDD01-E20C-A147-37DA-78AA68F2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inen Hessian Fabric Texture Background Stock Photo, Picture And Royalty  Free Image. Image 23745823.">
            <a:extLst>
              <a:ext uri="{FF2B5EF4-FFF2-40B4-BE49-F238E27FC236}">
                <a16:creationId xmlns:a16="http://schemas.microsoft.com/office/drawing/2014/main" id="{E747AB1B-9A72-B758-C060-7A6C2D2A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08"/>
            <a:ext cx="12192000" cy="75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D9477A-3006-99FF-16C6-976AA415088B}"/>
              </a:ext>
            </a:extLst>
          </p:cNvPr>
          <p:cNvSpPr/>
          <p:nvPr/>
        </p:nvSpPr>
        <p:spPr>
          <a:xfrm>
            <a:off x="3419647" y="12622"/>
            <a:ext cx="5139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Our Philosophy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6AE1B-8FD3-93B0-F6FC-F4C587E0F025}"/>
              </a:ext>
            </a:extLst>
          </p:cNvPr>
          <p:cNvSpPr/>
          <p:nvPr/>
        </p:nvSpPr>
        <p:spPr>
          <a:xfrm>
            <a:off x="5943600" y="889260"/>
            <a:ext cx="33233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Environment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120F78-1577-678B-F12D-1EC453200FD5}"/>
              </a:ext>
            </a:extLst>
          </p:cNvPr>
          <p:cNvSpPr/>
          <p:nvPr/>
        </p:nvSpPr>
        <p:spPr>
          <a:xfrm>
            <a:off x="623148" y="758101"/>
            <a:ext cx="25971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Educators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C243D1-24B3-1FC0-BD1A-52EAB79064DF}"/>
              </a:ext>
            </a:extLst>
          </p:cNvPr>
          <p:cNvSpPr/>
          <p:nvPr/>
        </p:nvSpPr>
        <p:spPr>
          <a:xfrm>
            <a:off x="3366623" y="2514157"/>
            <a:ext cx="22749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Learners</a:t>
            </a:r>
            <a:endParaRPr lang="en-US" sz="4000" b="1" cap="none" spc="0" dirty="0">
              <a:ln w="0"/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2184F1-44CD-280B-5661-EFCB2F15E853}"/>
              </a:ext>
            </a:extLst>
          </p:cNvPr>
          <p:cNvSpPr/>
          <p:nvPr/>
        </p:nvSpPr>
        <p:spPr>
          <a:xfrm>
            <a:off x="9574862" y="2396010"/>
            <a:ext cx="19976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Parents</a:t>
            </a:r>
          </a:p>
        </p:txBody>
      </p:sp>
      <p:pic>
        <p:nvPicPr>
          <p:cNvPr id="11" name="Picture 4" descr="No photo description available.">
            <a:extLst>
              <a:ext uri="{FF2B5EF4-FFF2-40B4-BE49-F238E27FC236}">
                <a16:creationId xmlns:a16="http://schemas.microsoft.com/office/drawing/2014/main" id="{CCD0B67D-197C-956E-ECE6-4D259423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82" y="1514723"/>
            <a:ext cx="3191757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C4AD40C-7B73-7750-D92F-5C010D034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9264" y="3450635"/>
            <a:ext cx="3378984" cy="2534238"/>
          </a:xfrm>
          <a:prstGeom prst="rect">
            <a:avLst/>
          </a:prstGeom>
        </p:spPr>
      </p:pic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921E0F4-45FD-20A0-37BB-884722894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0612" y="3557142"/>
            <a:ext cx="3249637" cy="24372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0B4FEC-9D3C-E4CA-C07B-E4D6C35F7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22" y="3503547"/>
            <a:ext cx="1481622" cy="185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911197-F6D3-94D4-E49C-2CD480D4A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00" y="1402419"/>
            <a:ext cx="1890464" cy="224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7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3860-A863-9A1B-C509-DB46483F0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2B0C2-3BD3-FBBC-11DF-748FB4C8D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Hessian background Stock Photos, Royalty Free Hessian ...">
            <a:extLst>
              <a:ext uri="{FF2B5EF4-FFF2-40B4-BE49-F238E27FC236}">
                <a16:creationId xmlns:a16="http://schemas.microsoft.com/office/drawing/2014/main" id="{9C4EDD01-E20C-A147-37DA-78AA68F2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inen Hessian Fabric Texture Background Stock Photo, Picture And Royalty  Free Image. Image 23745823.">
            <a:extLst>
              <a:ext uri="{FF2B5EF4-FFF2-40B4-BE49-F238E27FC236}">
                <a16:creationId xmlns:a16="http://schemas.microsoft.com/office/drawing/2014/main" id="{E747AB1B-9A72-B758-C060-7A6C2D2A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08"/>
            <a:ext cx="12192000" cy="75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D9477A-3006-99FF-16C6-976AA415088B}"/>
              </a:ext>
            </a:extLst>
          </p:cNvPr>
          <p:cNvSpPr/>
          <p:nvPr/>
        </p:nvSpPr>
        <p:spPr>
          <a:xfrm>
            <a:off x="3260148" y="12622"/>
            <a:ext cx="545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Our </a:t>
            </a:r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latin typeface="SAF print" panose="02000603000000000000" pitchFamily="50" charset="0"/>
                <a:ea typeface="SAF print" panose="02000603000000000000" pitchFamily="50" charset="0"/>
              </a:rPr>
              <a:t>Curriculum</a:t>
            </a:r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6AE1B-8FD3-93B0-F6FC-F4C587E0F025}"/>
              </a:ext>
            </a:extLst>
          </p:cNvPr>
          <p:cNvSpPr/>
          <p:nvPr/>
        </p:nvSpPr>
        <p:spPr>
          <a:xfrm>
            <a:off x="2177447" y="828933"/>
            <a:ext cx="7623946" cy="41242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Has been uniquely designed by our staff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Has our children at the heart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Is designed to meet children’s interests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Ensure children gain the foundational </a:t>
            </a:r>
          </a:p>
          <a:p>
            <a:pPr algn="ctr"/>
            <a:r>
              <a:rPr lang="en-US" sz="32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knowledge they will need to progress in the</a:t>
            </a:r>
          </a:p>
          <a:p>
            <a:pPr algn="ctr"/>
            <a:r>
              <a:rPr lang="en-US" sz="32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future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Gives children rich experiences</a:t>
            </a:r>
          </a:p>
          <a:p>
            <a:pPr algn="ctr"/>
            <a:endParaRPr lang="en-US" sz="3800" b="1" cap="none" spc="0" dirty="0">
              <a:ln w="0"/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31346-4F66-C8B5-F138-9DCA8D4C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931" y="4271544"/>
            <a:ext cx="3504067" cy="2485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5C412-E253-A71E-AD68-E65305B24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713" y="4444935"/>
            <a:ext cx="3493399" cy="2186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4700C8-C78F-BB5A-5A82-FA1F33974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02" y="4271544"/>
            <a:ext cx="4265264" cy="21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3860-A863-9A1B-C509-DB46483F0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2B0C2-3BD3-FBBC-11DF-748FB4C8D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Hessian background Stock Photos, Royalty Free Hessian ...">
            <a:extLst>
              <a:ext uri="{FF2B5EF4-FFF2-40B4-BE49-F238E27FC236}">
                <a16:creationId xmlns:a16="http://schemas.microsoft.com/office/drawing/2014/main" id="{9C4EDD01-E20C-A147-37DA-78AA68F2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inen Hessian Fabric Texture Background Stock Photo, Picture And Royalty  Free Image. Image 23745823.">
            <a:extLst>
              <a:ext uri="{FF2B5EF4-FFF2-40B4-BE49-F238E27FC236}">
                <a16:creationId xmlns:a16="http://schemas.microsoft.com/office/drawing/2014/main" id="{E747AB1B-9A72-B758-C060-7A6C2D2A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08"/>
            <a:ext cx="12192000" cy="75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D9477A-3006-99FF-16C6-976AA415088B}"/>
              </a:ext>
            </a:extLst>
          </p:cNvPr>
          <p:cNvSpPr/>
          <p:nvPr/>
        </p:nvSpPr>
        <p:spPr>
          <a:xfrm>
            <a:off x="399600" y="12622"/>
            <a:ext cx="11179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latin typeface="SAF print" panose="02000603000000000000" pitchFamily="50" charset="0"/>
                <a:ea typeface="SAF print" panose="02000603000000000000" pitchFamily="50" charset="0"/>
              </a:rPr>
              <a:t>How is the curriculum delivered?</a:t>
            </a:r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6AE1B-8FD3-93B0-F6FC-F4C587E0F025}"/>
              </a:ext>
            </a:extLst>
          </p:cNvPr>
          <p:cNvSpPr/>
          <p:nvPr/>
        </p:nvSpPr>
        <p:spPr>
          <a:xfrm>
            <a:off x="1986773" y="1141829"/>
            <a:ext cx="7913705" cy="38625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Real, memorable, sensory experiences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Play during Adventure Time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Adult directed tasks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Forest School sessions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Visits and visitors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Quality literature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Nursery rhymes, poetry and songs</a:t>
            </a:r>
            <a:endParaRPr lang="en-US" sz="3500" b="1" cap="none" spc="0" dirty="0">
              <a:ln w="0"/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pic>
        <p:nvPicPr>
          <p:cNvPr id="7" name="Picture 6" descr="A group of children sitting on the floor playing a game&#10;&#10;Description automatically generated with medium confidence">
            <a:extLst>
              <a:ext uri="{FF2B5EF4-FFF2-40B4-BE49-F238E27FC236}">
                <a16:creationId xmlns:a16="http://schemas.microsoft.com/office/drawing/2014/main" id="{8D444B3A-36CC-8A07-1FEE-C8A44DEEF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1" y="2418434"/>
            <a:ext cx="2088203" cy="1566152"/>
          </a:xfrm>
          <a:prstGeom prst="rect">
            <a:avLst/>
          </a:prstGeom>
        </p:spPr>
      </p:pic>
      <p:pic>
        <p:nvPicPr>
          <p:cNvPr id="8" name="Picture 8" descr="May be an image of child and outdoors">
            <a:extLst>
              <a:ext uri="{FF2B5EF4-FFF2-40B4-BE49-F238E27FC236}">
                <a16:creationId xmlns:a16="http://schemas.microsoft.com/office/drawing/2014/main" id="{A056F40E-706D-50B1-0D87-8DBA50B3F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914" y="4031853"/>
            <a:ext cx="1977033" cy="263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childr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948B9617-4A17-3F2E-91D4-1662243D8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8" y="2320532"/>
            <a:ext cx="2509041" cy="1881781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C5398C51-4CD8-B5F4-80A6-242501193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569" y="4271572"/>
            <a:ext cx="2684976" cy="2013732"/>
          </a:xfrm>
          <a:prstGeom prst="rect">
            <a:avLst/>
          </a:prstGeom>
        </p:spPr>
      </p:pic>
      <p:pic>
        <p:nvPicPr>
          <p:cNvPr id="11" name="Picture 12" descr="May be an image of one or more people and indoor">
            <a:extLst>
              <a:ext uri="{FF2B5EF4-FFF2-40B4-BE49-F238E27FC236}">
                <a16:creationId xmlns:a16="http://schemas.microsoft.com/office/drawing/2014/main" id="{6F2019F9-4B5E-1CE3-DFE2-B1A71B7A7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50" y="5537395"/>
            <a:ext cx="1514855" cy="11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t's Talk Expression In A Speech Bubble. Let's Talk Vector Illustration On  White Background. Black And White Let's Talk Poster. Royalty Free SVG,  Cliparts, Vectors, And Stock Illustration. Image 54030998.">
            <a:extLst>
              <a:ext uri="{FF2B5EF4-FFF2-40B4-BE49-F238E27FC236}">
                <a16:creationId xmlns:a16="http://schemas.microsoft.com/office/drawing/2014/main" id="{AB2B8EAC-3449-A5DC-28F0-91BE5B4D1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8266" r="10708" b="7662"/>
          <a:stretch/>
        </p:blipFill>
        <p:spPr bwMode="auto">
          <a:xfrm>
            <a:off x="8932984" y="5497264"/>
            <a:ext cx="1174985" cy="127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1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3860-A863-9A1B-C509-DB46483F0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2B0C2-3BD3-FBBC-11DF-748FB4C8D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Hessian background Stock Photos, Royalty Free Hessian ...">
            <a:extLst>
              <a:ext uri="{FF2B5EF4-FFF2-40B4-BE49-F238E27FC236}">
                <a16:creationId xmlns:a16="http://schemas.microsoft.com/office/drawing/2014/main" id="{9C4EDD01-E20C-A147-37DA-78AA68F2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inen Hessian Fabric Texture Background Stock Photo, Picture And Royalty  Free Image. Image 23745823.">
            <a:extLst>
              <a:ext uri="{FF2B5EF4-FFF2-40B4-BE49-F238E27FC236}">
                <a16:creationId xmlns:a16="http://schemas.microsoft.com/office/drawing/2014/main" id="{E747AB1B-9A72-B758-C060-7A6C2D2A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08"/>
            <a:ext cx="12192000" cy="75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D9477A-3006-99FF-16C6-976AA415088B}"/>
              </a:ext>
            </a:extLst>
          </p:cNvPr>
          <p:cNvSpPr/>
          <p:nvPr/>
        </p:nvSpPr>
        <p:spPr>
          <a:xfrm>
            <a:off x="666508" y="12622"/>
            <a:ext cx="10645864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latin typeface="SAF print" panose="02000603000000000000" pitchFamily="50" charset="0"/>
                <a:ea typeface="SAF print" panose="02000603000000000000" pitchFamily="50" charset="0"/>
              </a:rPr>
              <a:t>Forest School</a:t>
            </a:r>
          </a:p>
          <a:p>
            <a:pPr algn="ctr"/>
            <a:r>
              <a:rPr lang="en-US" sz="40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“There is no such thing as bad weather . . 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6AE1B-8FD3-93B0-F6FC-F4C587E0F025}"/>
              </a:ext>
            </a:extLst>
          </p:cNvPr>
          <p:cNvSpPr/>
          <p:nvPr/>
        </p:nvSpPr>
        <p:spPr>
          <a:xfrm>
            <a:off x="630021" y="1756191"/>
            <a:ext cx="10839826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Supports mental health and develops</a:t>
            </a:r>
          </a:p>
          <a:p>
            <a:pPr algn="ctr"/>
            <a:r>
              <a:rPr lang="en-US" sz="35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 emotional intelligence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Develops children’s understanding of the world</a:t>
            </a:r>
          </a:p>
          <a:p>
            <a:pPr algn="ctr"/>
            <a:r>
              <a:rPr lang="en-US" sz="35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and their place within it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Enhances children’s knowledge in all areas of</a:t>
            </a:r>
          </a:p>
          <a:p>
            <a:pPr algn="ctr"/>
            <a:r>
              <a:rPr lang="en-US" sz="35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 the curriculum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5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Gives children a sense of awe and </a:t>
            </a:r>
          </a:p>
          <a:p>
            <a:pPr algn="ctr"/>
            <a:r>
              <a:rPr lang="en-US" sz="35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wonder</a:t>
            </a:r>
            <a:endParaRPr lang="en-US" sz="3500" b="1" cap="none" spc="0" dirty="0">
              <a:ln w="0"/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pic>
        <p:nvPicPr>
          <p:cNvPr id="7" name="Picture 10" descr="May be an image of child, standing, outdoors and tree">
            <a:extLst>
              <a:ext uri="{FF2B5EF4-FFF2-40B4-BE49-F238E27FC236}">
                <a16:creationId xmlns:a16="http://schemas.microsoft.com/office/drawing/2014/main" id="{617094C5-89D4-1688-7A4C-E75D8746D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842" y="4550898"/>
            <a:ext cx="1597082" cy="21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78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3860-A863-9A1B-C509-DB46483F0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2B0C2-3BD3-FBBC-11DF-748FB4C8D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Hessian background Stock Photos, Royalty Free Hessian ...">
            <a:extLst>
              <a:ext uri="{FF2B5EF4-FFF2-40B4-BE49-F238E27FC236}">
                <a16:creationId xmlns:a16="http://schemas.microsoft.com/office/drawing/2014/main" id="{9C4EDD01-E20C-A147-37DA-78AA68F2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inen Hessian Fabric Texture Background Stock Photo, Picture And Royalty  Free Image. Image 23745823.">
            <a:extLst>
              <a:ext uri="{FF2B5EF4-FFF2-40B4-BE49-F238E27FC236}">
                <a16:creationId xmlns:a16="http://schemas.microsoft.com/office/drawing/2014/main" id="{E747AB1B-9A72-B758-C060-7A6C2D2A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08"/>
            <a:ext cx="12192000" cy="75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D9477A-3006-99FF-16C6-976AA415088B}"/>
              </a:ext>
            </a:extLst>
          </p:cNvPr>
          <p:cNvSpPr/>
          <p:nvPr/>
        </p:nvSpPr>
        <p:spPr>
          <a:xfrm>
            <a:off x="1665183" y="12622"/>
            <a:ext cx="8648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latin typeface="SAF print" panose="02000603000000000000" pitchFamily="50" charset="0"/>
                <a:ea typeface="SAF print" panose="02000603000000000000" pitchFamily="50" charset="0"/>
              </a:rPr>
              <a:t>Early Reading and Writing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6AE1B-8FD3-93B0-F6FC-F4C587E0F025}"/>
              </a:ext>
            </a:extLst>
          </p:cNvPr>
          <p:cNvSpPr/>
          <p:nvPr/>
        </p:nvSpPr>
        <p:spPr>
          <a:xfrm>
            <a:off x="2872134" y="898379"/>
            <a:ext cx="640027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cap="none" spc="0" dirty="0">
                <a:ln w="0"/>
                <a:solidFill>
                  <a:schemeClr val="tx1"/>
                </a:solidFill>
                <a:latin typeface="SAF print" panose="02000603000000000000" pitchFamily="50" charset="0"/>
                <a:ea typeface="SAF print" panose="02000603000000000000" pitchFamily="50" charset="0"/>
              </a:rPr>
              <a:t>Books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Story focus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Nursery rhymes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Poetry Basket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Squiggle While You Wiggle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>
                <a:ln w="0"/>
                <a:latin typeface="SAF print" panose="02000603000000000000" pitchFamily="50" charset="0"/>
                <a:ea typeface="SAF print" panose="02000603000000000000" pitchFamily="50" charset="0"/>
              </a:rPr>
              <a:t>Jolly Phonics</a:t>
            </a:r>
            <a:endParaRPr lang="en-US" sz="4000" b="1" cap="none" spc="0" dirty="0">
              <a:ln w="0"/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pic>
        <p:nvPicPr>
          <p:cNvPr id="7" name="Picture 1" descr="Classroom Kit NEW.psd">
            <a:extLst>
              <a:ext uri="{FF2B5EF4-FFF2-40B4-BE49-F238E27FC236}">
                <a16:creationId xmlns:a16="http://schemas.microsoft.com/office/drawing/2014/main" id="{AE55022B-4D25-25DC-6D8D-7CDD271C9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8467" y="3923873"/>
            <a:ext cx="4088048" cy="261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1D7B0DF-CB8B-A170-CA46-90061F4AD7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646" y="1791233"/>
            <a:ext cx="3721407" cy="1790167"/>
          </a:xfrm>
          <a:prstGeom prst="rect">
            <a:avLst/>
          </a:prstGeom>
        </p:spPr>
      </p:pic>
      <p:pic>
        <p:nvPicPr>
          <p:cNvPr id="10" name="Picture 9" descr="A picture containing text, indoor, cluttered, shop&#10;&#10;Description automatically generated">
            <a:extLst>
              <a:ext uri="{FF2B5EF4-FFF2-40B4-BE49-F238E27FC236}">
                <a16:creationId xmlns:a16="http://schemas.microsoft.com/office/drawing/2014/main" id="{B1230CB2-74F2-03EF-BF64-272D443F9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90" y="1500187"/>
            <a:ext cx="3144965" cy="2358723"/>
          </a:xfrm>
          <a:prstGeom prst="rect">
            <a:avLst/>
          </a:prstGeom>
        </p:spPr>
      </p:pic>
      <p:pic>
        <p:nvPicPr>
          <p:cNvPr id="11" name="Picture 6" descr="Sir Alexander Fleming Primary School">
            <a:extLst>
              <a:ext uri="{FF2B5EF4-FFF2-40B4-BE49-F238E27FC236}">
                <a16:creationId xmlns:a16="http://schemas.microsoft.com/office/drawing/2014/main" id="{A679BDBE-F867-1C5D-CF75-5E8123990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63" y="4657113"/>
            <a:ext cx="2798904" cy="163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41C93C64-9E81-D862-AC60-3CC37D476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5" y="4267195"/>
            <a:ext cx="2408996" cy="21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ay be an image of child, standing and outdoors">
            <a:extLst>
              <a:ext uri="{FF2B5EF4-FFF2-40B4-BE49-F238E27FC236}">
                <a16:creationId xmlns:a16="http://schemas.microsoft.com/office/drawing/2014/main" id="{7C3265F0-9521-83D7-5B76-095586217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8" b="23860"/>
          <a:stretch/>
        </p:blipFill>
        <p:spPr bwMode="auto">
          <a:xfrm>
            <a:off x="2124195" y="1082469"/>
            <a:ext cx="2581744" cy="1507516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15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3860-A863-9A1B-C509-DB46483F0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2B0C2-3BD3-FBBC-11DF-748FB4C8D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Hessian background Stock Photos, Royalty Free Hessian ...">
            <a:extLst>
              <a:ext uri="{FF2B5EF4-FFF2-40B4-BE49-F238E27FC236}">
                <a16:creationId xmlns:a16="http://schemas.microsoft.com/office/drawing/2014/main" id="{9C4EDD01-E20C-A147-37DA-78AA68F2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inen Hessian Fabric Texture Background Stock Photo, Picture And Royalty  Free Image. Image 23745823.">
            <a:extLst>
              <a:ext uri="{FF2B5EF4-FFF2-40B4-BE49-F238E27FC236}">
                <a16:creationId xmlns:a16="http://schemas.microsoft.com/office/drawing/2014/main" id="{E747AB1B-9A72-B758-C060-7A6C2D2A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8" y="-641811"/>
            <a:ext cx="12192000" cy="75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D9477A-3006-99FF-16C6-976AA415088B}"/>
              </a:ext>
            </a:extLst>
          </p:cNvPr>
          <p:cNvSpPr/>
          <p:nvPr/>
        </p:nvSpPr>
        <p:spPr>
          <a:xfrm>
            <a:off x="183965" y="0"/>
            <a:ext cx="118240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300" b="1" dirty="0">
                <a:ln w="38100">
                  <a:solidFill>
                    <a:schemeClr val="tx1"/>
                  </a:solidFill>
                  <a:prstDash val="solid"/>
                </a:ln>
                <a:latin typeface="SAF print" panose="02000603000000000000" pitchFamily="50" charset="0"/>
                <a:ea typeface="SAF print" panose="02000603000000000000" pitchFamily="50" charset="0"/>
              </a:rPr>
              <a:t>Getting ready for school the healthy way . . .</a:t>
            </a:r>
          </a:p>
        </p:txBody>
      </p:sp>
      <p:pic>
        <p:nvPicPr>
          <p:cNvPr id="2056" name="Picture 8" descr="Chalkboard Clipart – Free Downloadable Images">
            <a:extLst>
              <a:ext uri="{FF2B5EF4-FFF2-40B4-BE49-F238E27FC236}">
                <a16:creationId xmlns:a16="http://schemas.microsoft.com/office/drawing/2014/main" id="{CAE2EC09-E9AD-32A7-4EE1-943E678E0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43" y="1050926"/>
            <a:ext cx="3778471" cy="283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Free Chalkboard Cliparts, Download Free Free Chalkboard Cliparts png  images, Free ClipArts on Clipart Library">
            <a:extLst>
              <a:ext uri="{FF2B5EF4-FFF2-40B4-BE49-F238E27FC236}">
                <a16:creationId xmlns:a16="http://schemas.microsoft.com/office/drawing/2014/main" id="{222125CE-52CE-02D8-1BF7-9F6CC88A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981" y="902325"/>
            <a:ext cx="4110174" cy="25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halkboard Borders Images – Browse 57,527 Stock Photos, Vectors, and Video  | Adobe Stock">
            <a:extLst>
              <a:ext uri="{FF2B5EF4-FFF2-40B4-BE49-F238E27FC236}">
                <a16:creationId xmlns:a16="http://schemas.microsoft.com/office/drawing/2014/main" id="{0F3B9EAF-9451-305B-064D-635E1277E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693" y="1442423"/>
            <a:ext cx="3022564" cy="45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lkboard Papers with Frames- 30 Commercial Use Papers | Chalkboard  lettering, Chalkboard paper, Chalkboard">
            <a:extLst>
              <a:ext uri="{FF2B5EF4-FFF2-40B4-BE49-F238E27FC236}">
                <a16:creationId xmlns:a16="http://schemas.microsoft.com/office/drawing/2014/main" id="{56383768-2D8D-EA52-4F6E-176A7031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4375" y="3249968"/>
            <a:ext cx="2571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alkboard With Frame Images – Browse 206,984 Stock Photos, Vectors, and  Video | Adobe Stock">
            <a:extLst>
              <a:ext uri="{FF2B5EF4-FFF2-40B4-BE49-F238E27FC236}">
                <a16:creationId xmlns:a16="http://schemas.microsoft.com/office/drawing/2014/main" id="{F836A40E-B435-F5A9-BBDA-534C4F313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04" y="4102957"/>
            <a:ext cx="3499375" cy="24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88F3FE-C3AF-B784-401E-512A572667F7}"/>
              </a:ext>
            </a:extLst>
          </p:cNvPr>
          <p:cNvSpPr/>
          <p:nvPr/>
        </p:nvSpPr>
        <p:spPr>
          <a:xfrm>
            <a:off x="541305" y="1727365"/>
            <a:ext cx="332334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Personal Hygiene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can go to the toilet.</a:t>
            </a:r>
          </a:p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can wash my hands.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can wipe my nose.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DAF703-888F-D316-DC26-7B0FBA9D8C11}"/>
              </a:ext>
            </a:extLst>
          </p:cNvPr>
          <p:cNvSpPr/>
          <p:nvPr/>
        </p:nvSpPr>
        <p:spPr>
          <a:xfrm>
            <a:off x="4861545" y="1250824"/>
            <a:ext cx="3353802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Food</a:t>
            </a:r>
            <a:endParaRPr lang="en-US" sz="3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AF print" panose="02000603000000000000" pitchFamily="50" charset="0"/>
              <a:ea typeface="SAF print" panose="02000603000000000000" pitchFamily="50" charset="0"/>
            </a:endParaRP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can use a knife or fork,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 or open my lunchbox.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am happy to try new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 foods.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951442-AA73-ED40-DA4E-3841E3BF01BA}"/>
              </a:ext>
            </a:extLst>
          </p:cNvPr>
          <p:cNvSpPr/>
          <p:nvPr/>
        </p:nvSpPr>
        <p:spPr>
          <a:xfrm>
            <a:off x="5467313" y="4112312"/>
            <a:ext cx="253947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Exercise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can put my shoes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 on and off.</a:t>
            </a:r>
          </a:p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love to move!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2BE3DD-F7C0-2586-96F4-E76416196BAB}"/>
              </a:ext>
            </a:extLst>
          </p:cNvPr>
          <p:cNvSpPr/>
          <p:nvPr/>
        </p:nvSpPr>
        <p:spPr>
          <a:xfrm>
            <a:off x="1431997" y="4274525"/>
            <a:ext cx="2811988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Mental Health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know it’s ok to feel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 nervous about new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 things.</a:t>
            </a:r>
          </a:p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know I can ask my</a:t>
            </a:r>
          </a:p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 teachers for help.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DEDB71-3880-0035-B0A3-F30BB2711A8B}"/>
              </a:ext>
            </a:extLst>
          </p:cNvPr>
          <p:cNvSpPr/>
          <p:nvPr/>
        </p:nvSpPr>
        <p:spPr>
          <a:xfrm>
            <a:off x="9015093" y="2340592"/>
            <a:ext cx="2704587" cy="30162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Independence</a:t>
            </a:r>
            <a:endParaRPr lang="en-US" sz="3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AF print" panose="02000603000000000000" pitchFamily="50" charset="0"/>
              <a:ea typeface="SAF print" panose="02000603000000000000" pitchFamily="50" charset="0"/>
            </a:endParaRP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can recognise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m</a:t>
            </a:r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y name.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I know I have 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my own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belongings and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a</a:t>
            </a:r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nd they will</a:t>
            </a:r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AF print" panose="02000603000000000000" pitchFamily="50" charset="0"/>
              <a:ea typeface="SAF print" panose="02000603000000000000" pitchFamily="50" charset="0"/>
            </a:endParaRP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have a special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p</a:t>
            </a:r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lace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F print" panose="02000603000000000000" pitchFamily="50" charset="0"/>
                <a:ea typeface="SAF print" panose="02000603000000000000" pitchFamily="50" charset="0"/>
              </a:rPr>
              <a:t> at school.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3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3860-A863-9A1B-C509-DB46483F0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2B0C2-3BD3-FBBC-11DF-748FB4C8D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Hessian background Stock Photos, Royalty Free Hessian ...">
            <a:extLst>
              <a:ext uri="{FF2B5EF4-FFF2-40B4-BE49-F238E27FC236}">
                <a16:creationId xmlns:a16="http://schemas.microsoft.com/office/drawing/2014/main" id="{9C4EDD01-E20C-A147-37DA-78AA68F2C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inen Hessian Fabric Texture Background Stock Photo, Picture And Royalty  Free Image. Image 23745823.">
            <a:extLst>
              <a:ext uri="{FF2B5EF4-FFF2-40B4-BE49-F238E27FC236}">
                <a16:creationId xmlns:a16="http://schemas.microsoft.com/office/drawing/2014/main" id="{E747AB1B-9A72-B758-C060-7A6C2D2A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08"/>
            <a:ext cx="12192000" cy="75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D9477A-3006-99FF-16C6-976AA415088B}"/>
              </a:ext>
            </a:extLst>
          </p:cNvPr>
          <p:cNvSpPr/>
          <p:nvPr/>
        </p:nvSpPr>
        <p:spPr>
          <a:xfrm>
            <a:off x="4492036" y="0"/>
            <a:ext cx="3207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latin typeface="SAF print" panose="02000603000000000000" pitchFamily="50" charset="0"/>
                <a:ea typeface="SAF print" panose="02000603000000000000" pitchFamily="50" charset="0"/>
              </a:rPr>
              <a:t>Key Dates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6AE1B-8FD3-93B0-F6FC-F4C587E0F025}"/>
              </a:ext>
            </a:extLst>
          </p:cNvPr>
          <p:cNvSpPr/>
          <p:nvPr/>
        </p:nvSpPr>
        <p:spPr>
          <a:xfrm>
            <a:off x="5669062" y="1756191"/>
            <a:ext cx="7617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4000" b="1" cap="none" spc="0" dirty="0">
              <a:ln w="0"/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45AE50-1832-75C1-5924-18F6D30F838E}"/>
              </a:ext>
            </a:extLst>
          </p:cNvPr>
          <p:cNvSpPr/>
          <p:nvPr/>
        </p:nvSpPr>
        <p:spPr>
          <a:xfrm>
            <a:off x="5669062" y="1756191"/>
            <a:ext cx="7617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4000" b="1" cap="none" spc="0" dirty="0">
              <a:ln w="0"/>
              <a:solidFill>
                <a:schemeClr val="tx1"/>
              </a:solidFill>
              <a:latin typeface="SAF print" panose="02000603000000000000" pitchFamily="50" charset="0"/>
              <a:ea typeface="SAF print" panose="02000603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FD8AE-B143-F01F-23BF-E4FEC8A0A514}"/>
              </a:ext>
            </a:extLst>
          </p:cNvPr>
          <p:cNvSpPr txBox="1"/>
          <p:nvPr/>
        </p:nvSpPr>
        <p:spPr>
          <a:xfrm>
            <a:off x="377630" y="1215176"/>
            <a:ext cx="11608594" cy="4222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0000"/>
                </a:solidFill>
                <a:effectLst/>
                <a:latin typeface="SAF print" panose="02000603000000000000" pitchFamily="50" charset="0"/>
                <a:ea typeface="Times New Roman" panose="02020603050405020304" pitchFamily="18" charset="0"/>
                <a:cs typeface="Helvetica" panose="020B0604020202020204" pitchFamily="34" charset="0"/>
              </a:rPr>
              <a:t>Lunch date  - Monday 6</a:t>
            </a:r>
            <a:r>
              <a:rPr lang="en-GB" sz="3600" b="1" baseline="30000" dirty="0">
                <a:solidFill>
                  <a:srgbClr val="000000"/>
                </a:solidFill>
                <a:effectLst/>
                <a:latin typeface="SAF print" panose="02000603000000000000" pitchFamily="50" charset="0"/>
                <a:ea typeface="Times New Roman" panose="02020603050405020304" pitchFamily="18" charset="0"/>
                <a:cs typeface="Helvetica" panose="020B0604020202020204" pitchFamily="34" charset="0"/>
              </a:rPr>
              <a:t>th</a:t>
            </a:r>
            <a:r>
              <a:rPr lang="en-GB" sz="3600" b="1" dirty="0">
                <a:solidFill>
                  <a:srgbClr val="000000"/>
                </a:solidFill>
                <a:effectLst/>
                <a:latin typeface="SAF print" panose="02000603000000000000" pitchFamily="50" charset="0"/>
                <a:ea typeface="Times New Roman" panose="02020603050405020304" pitchFamily="18" charset="0"/>
                <a:cs typeface="Helvetica" panose="020B0604020202020204" pitchFamily="34" charset="0"/>
              </a:rPr>
              <a:t> July at 11:30am</a:t>
            </a:r>
          </a:p>
          <a:p>
            <a:pPr marL="571500" indent="-5715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0000"/>
                </a:solidFill>
                <a:latin typeface="SAF print" panose="02000603000000000000" pitchFamily="50" charset="0"/>
                <a:ea typeface="Calibri" panose="020F0502020204030204" pitchFamily="34" charset="0"/>
                <a:cs typeface="Helvetica" panose="020B0604020202020204" pitchFamily="34" charset="0"/>
              </a:rPr>
              <a:t>Home visits – Thursday 18</a:t>
            </a:r>
            <a:r>
              <a:rPr lang="en-GB" sz="3600" b="1" baseline="30000" dirty="0">
                <a:solidFill>
                  <a:srgbClr val="000000"/>
                </a:solidFill>
                <a:latin typeface="SAF print" panose="02000603000000000000" pitchFamily="50" charset="0"/>
                <a:ea typeface="Calibri" panose="020F0502020204030204" pitchFamily="34" charset="0"/>
                <a:cs typeface="Helvetica" panose="020B0604020202020204" pitchFamily="34" charset="0"/>
              </a:rPr>
              <a:t>th</a:t>
            </a:r>
            <a:r>
              <a:rPr lang="en-GB" sz="3600" b="1" dirty="0">
                <a:solidFill>
                  <a:srgbClr val="000000"/>
                </a:solidFill>
                <a:latin typeface="SAF print" panose="02000603000000000000" pitchFamily="50" charset="0"/>
                <a:ea typeface="Calibri" panose="020F0502020204030204" pitchFamily="34" charset="0"/>
                <a:cs typeface="Helvetica" panose="020B0604020202020204" pitchFamily="34" charset="0"/>
              </a:rPr>
              <a:t>/ Friday 19</a:t>
            </a:r>
            <a:r>
              <a:rPr lang="en-GB" sz="3600" b="1" baseline="30000" dirty="0">
                <a:solidFill>
                  <a:srgbClr val="000000"/>
                </a:solidFill>
                <a:latin typeface="SAF print" panose="02000603000000000000" pitchFamily="50" charset="0"/>
                <a:ea typeface="Calibri" panose="020F0502020204030204" pitchFamily="34" charset="0"/>
                <a:cs typeface="Helvetica" panose="020B0604020202020204" pitchFamily="34" charset="0"/>
              </a:rPr>
              <a:t>th</a:t>
            </a:r>
            <a:r>
              <a:rPr lang="en-GB" sz="3600" b="1" dirty="0">
                <a:solidFill>
                  <a:srgbClr val="000000"/>
                </a:solidFill>
                <a:latin typeface="SAF print" panose="02000603000000000000" pitchFamily="50" charset="0"/>
                <a:ea typeface="Calibri" panose="020F0502020204030204" pitchFamily="34" charset="0"/>
                <a:cs typeface="Helvetica" panose="020B0604020202020204" pitchFamily="34" charset="0"/>
              </a:rPr>
              <a:t> June</a:t>
            </a:r>
          </a:p>
          <a:p>
            <a:r>
              <a:rPr lang="en-GB" sz="3600" b="1" dirty="0">
                <a:effectLst/>
                <a:latin typeface="SAF print" panose="02000603000000000000" pitchFamily="50" charset="0"/>
                <a:ea typeface="Times New Roman" panose="02020603050405020304" pitchFamily="18" charset="0"/>
                <a:cs typeface="Helvetica" panose="020B0604020202020204" pitchFamily="34" charset="0"/>
              </a:rPr>
              <a:t>Stay and Play sessions (just children) </a:t>
            </a:r>
            <a:r>
              <a:rPr lang="en-GB" sz="36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– </a:t>
            </a:r>
            <a:r>
              <a:rPr lang="en-GB" dirty="0"/>
              <a:t> </a:t>
            </a:r>
          </a:p>
          <a:p>
            <a:pPr algn="ctr"/>
            <a:r>
              <a:rPr lang="en-GB" sz="3000" b="1" dirty="0"/>
              <a:t>Monday 22</a:t>
            </a:r>
            <a:r>
              <a:rPr lang="en-GB" sz="3000" b="1" baseline="30000" dirty="0"/>
              <a:t>nd</a:t>
            </a:r>
            <a:r>
              <a:rPr lang="en-GB" sz="3000" b="1" dirty="0"/>
              <a:t> June @ 9:30-11am</a:t>
            </a:r>
            <a:endParaRPr lang="en-GB" sz="3000" dirty="0"/>
          </a:p>
          <a:p>
            <a:pPr algn="ctr"/>
            <a:r>
              <a:rPr lang="en-GB" sz="3000" b="1" dirty="0"/>
              <a:t>Monday 29</a:t>
            </a:r>
            <a:r>
              <a:rPr lang="en-GB" sz="3000" b="1" baseline="30000" dirty="0"/>
              <a:t>th </a:t>
            </a:r>
            <a:r>
              <a:rPr lang="en-GB" sz="3000" b="1" dirty="0"/>
              <a:t>June @ 1:45-2:45pm</a:t>
            </a:r>
            <a:endParaRPr lang="en-GB" sz="3000" dirty="0"/>
          </a:p>
          <a:p>
            <a:pPr marL="571500" indent="-5715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latin typeface="SAF print" panose="02000603000000000000" pitchFamily="50" charset="0"/>
                <a:ea typeface="Times New Roman" panose="02020603050405020304" pitchFamily="18" charset="0"/>
                <a:cs typeface="Helvetica" panose="020B0604020202020204" pitchFamily="34" charset="0"/>
              </a:rPr>
              <a:t>School starts on Wednesday 2</a:t>
            </a:r>
            <a:r>
              <a:rPr lang="en-GB" sz="3600" b="1" baseline="30000" dirty="0">
                <a:latin typeface="SAF print" panose="02000603000000000000" pitchFamily="50" charset="0"/>
                <a:ea typeface="Times New Roman" panose="02020603050405020304" pitchFamily="18" charset="0"/>
                <a:cs typeface="Helvetica" panose="020B0604020202020204" pitchFamily="34" charset="0"/>
              </a:rPr>
              <a:t>nd</a:t>
            </a:r>
            <a:r>
              <a:rPr lang="en-GB" sz="3600" b="1" dirty="0">
                <a:latin typeface="SAF print" panose="02000603000000000000" pitchFamily="50" charset="0"/>
                <a:ea typeface="Times New Roman" panose="02020603050405020304" pitchFamily="18" charset="0"/>
                <a:cs typeface="Helvetica" panose="020B0604020202020204" pitchFamily="34" charset="0"/>
              </a:rPr>
              <a:t> September 2026</a:t>
            </a:r>
            <a:endParaRPr lang="en-GB" sz="3600" b="1" dirty="0">
              <a:latin typeface="SAF print" panose="02000603000000000000" pitchFamily="50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en-GB" sz="3600" b="1" dirty="0">
                <a:effectLst/>
                <a:latin typeface="SAF print" panose="02000603000000000000" pitchFamily="50" charset="0"/>
                <a:ea typeface="Calibri" panose="020F0502020204030204" pitchFamily="34" charset="0"/>
                <a:cs typeface="Helvetica" panose="020B0604020202020204" pitchFamily="34" charset="0"/>
              </a:rPr>
              <a:t>Please complete the admissions forms now.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95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f08cfb-f27c-4ce4-bcf5-583c04d6c174">
      <Terms xmlns="http://schemas.microsoft.com/office/infopath/2007/PartnerControls"/>
    </lcf76f155ced4ddcb4097134ff3c332f>
    <TaxCatchAll xmlns="38e764dc-f0f2-4e8b-adb3-7a530dcbfd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71F5ECCF44654F8FF68A2C4EB5806A" ma:contentTypeVersion="14" ma:contentTypeDescription="Create a new document." ma:contentTypeScope="" ma:versionID="a920b9cbfe314cff0344b7892b0ef49f">
  <xsd:schema xmlns:xsd="http://www.w3.org/2001/XMLSchema" xmlns:xs="http://www.w3.org/2001/XMLSchema" xmlns:p="http://schemas.microsoft.com/office/2006/metadata/properties" xmlns:ns2="66f08cfb-f27c-4ce4-bcf5-583c04d6c174" xmlns:ns3="38e764dc-f0f2-4e8b-adb3-7a530dcbfd78" targetNamespace="http://schemas.microsoft.com/office/2006/metadata/properties" ma:root="true" ma:fieldsID="8f9322c21b70cfa54cc51e2723300cf6" ns2:_="" ns3:_="">
    <xsd:import namespace="66f08cfb-f27c-4ce4-bcf5-583c04d6c174"/>
    <xsd:import namespace="38e764dc-f0f2-4e8b-adb3-7a530dcbfd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08cfb-f27c-4ce4-bcf5-583c04d6c1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b7284fb-eace-440d-b146-6395bc66ed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764dc-f0f2-4e8b-adb3-7a530dcbfd7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763b7dc-3504-4cf2-9d5e-0b2d5e089491}" ma:internalName="TaxCatchAll" ma:showField="CatchAllData" ma:web="38e764dc-f0f2-4e8b-adb3-7a530dcbfd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8AD2E4-4C42-46B3-BAFD-90827D8ED939}">
  <ds:schemaRefs>
    <ds:schemaRef ds:uri="http://purl.org/dc/terms/"/>
    <ds:schemaRef ds:uri="http://schemas.microsoft.com/office/2006/metadata/properties"/>
    <ds:schemaRef ds:uri="http://www.w3.org/XML/1998/namespace"/>
    <ds:schemaRef ds:uri="66f08cfb-f27c-4ce4-bcf5-583c04d6c174"/>
    <ds:schemaRef ds:uri="http://schemas.microsoft.com/office/2006/documentManagement/types"/>
    <ds:schemaRef ds:uri="38e764dc-f0f2-4e8b-adb3-7a530dcbfd78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4CCEA1C-B28C-4879-A876-7BF4AD5DF0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C67D48-B508-43C7-972C-178DE49D4F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f08cfb-f27c-4ce4-bcf5-583c04d6c174"/>
    <ds:schemaRef ds:uri="38e764dc-f0f2-4e8b-adb3-7a530dcbfd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336</Words>
  <Application>Microsoft Office PowerPoint</Application>
  <PresentationFormat>Widescreen</PresentationFormat>
  <Paragraphs>82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Courier New</vt:lpstr>
      <vt:lpstr>SAF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Reese, Katie</dc:creator>
  <cp:lastModifiedBy>Tomlinson, Katy</cp:lastModifiedBy>
  <cp:revision>32</cp:revision>
  <dcterms:created xsi:type="dcterms:W3CDTF">2023-05-21T18:32:30Z</dcterms:created>
  <dcterms:modified xsi:type="dcterms:W3CDTF">2026-06-08T11:03:28Z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867800.000000000</vt:lpwstr>
  </property>
  <property fmtid="{D5CDD505-2E9C-101B-9397-08002B2CF9AE}" pid="3" name="ContentTypeId">
    <vt:lpwstr>0x0101006D71F5ECCF44654F8FF68A2C4EB5806A</vt:lpwstr>
  </property>
  <property fmtid="{D5CDD505-2E9C-101B-9397-08002B2CF9AE}" pid="4" name="MediaServiceImageTags">
    <vt:lpwstr/>
  </property>
</Properties>
</file>